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58" r:id="rId5"/>
    <p:sldId id="259" r:id="rId6"/>
    <p:sldId id="260" r:id="rId7"/>
    <p:sldId id="261" r:id="rId8"/>
    <p:sldId id="262" r:id="rId9"/>
    <p:sldId id="263" r:id="rId10"/>
    <p:sldId id="264" r:id="rId11"/>
    <p:sldId id="269" r:id="rId12"/>
    <p:sldId id="266" r:id="rId13"/>
    <p:sldId id="270" r:id="rId14"/>
    <p:sldId id="268"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ry" initials="J" lastIdx="3" clrIdx="0">
    <p:extLst>
      <p:ext uri="{19B8F6BF-5375-455C-9EA6-DF929625EA0E}">
        <p15:presenceInfo xmlns:p15="http://schemas.microsoft.com/office/powerpoint/2012/main" userId="S-1-5-21-1799038239-3465006733-4099546211-10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3" autoAdjust="0"/>
    <p:restoredTop sz="94660"/>
  </p:normalViewPr>
  <p:slideViewPr>
    <p:cSldViewPr snapToGrid="0">
      <p:cViewPr varScale="1">
        <p:scale>
          <a:sx n="77" d="100"/>
          <a:sy n="77" d="100"/>
        </p:scale>
        <p:origin x="4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AC3F-7CA5-4E14-84BE-56951453A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88AC5D-9188-4DCE-8EB0-EC5D818B6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794B6F-7477-4E48-B5E1-DF3CFBAD47EA}"/>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5" name="Footer Placeholder 4">
            <a:extLst>
              <a:ext uri="{FF2B5EF4-FFF2-40B4-BE49-F238E27FC236}">
                <a16:creationId xmlns:a16="http://schemas.microsoft.com/office/drawing/2014/main" id="{E16A0250-5FE9-44BC-B8AD-918CFFAC2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16148-98C7-4155-8256-188A27B50B20}"/>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3978523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909C-9CD0-4B73-BE35-C10B16E516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8D166F-C17F-4713-8CEE-F3ECF4190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9F017-5831-48FA-A62A-65AEC5869E46}"/>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5" name="Footer Placeholder 4">
            <a:extLst>
              <a:ext uri="{FF2B5EF4-FFF2-40B4-BE49-F238E27FC236}">
                <a16:creationId xmlns:a16="http://schemas.microsoft.com/office/drawing/2014/main" id="{B9C9A0B7-D7A0-4FD5-820C-98B3DF949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EB8BA-606D-460E-81D1-BEDFC06B1847}"/>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2080907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3C3C1-A084-4E54-B8A8-9976F44BE9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4928A6-2732-4804-B992-1C8288FF81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5881D-A6E8-4A47-AA45-AFA30F088383}"/>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5" name="Footer Placeholder 4">
            <a:extLst>
              <a:ext uri="{FF2B5EF4-FFF2-40B4-BE49-F238E27FC236}">
                <a16:creationId xmlns:a16="http://schemas.microsoft.com/office/drawing/2014/main" id="{EDDC173A-7201-4CAB-B73D-58BF4DC92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F63E5-CC8B-4469-94E6-568E20E9633F}"/>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223323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C3ED-4243-4706-AC9C-B46D9A828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EA2B3-1E2B-4C8A-BB98-08631EA2B0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EC478-EEC9-45D1-A65A-6664883E4585}"/>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5" name="Footer Placeholder 4">
            <a:extLst>
              <a:ext uri="{FF2B5EF4-FFF2-40B4-BE49-F238E27FC236}">
                <a16:creationId xmlns:a16="http://schemas.microsoft.com/office/drawing/2014/main" id="{B3F7ADC8-8D36-4080-A216-0A5F8E659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6EBCE-08D0-4EBB-9ED8-195EC57D15E3}"/>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145571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06BE-1963-4ACF-9940-C2560EF701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4EA37-D29E-4D2E-A095-AAE16C2755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1C4095-9241-44AD-B0D5-3F4D0D38DC95}"/>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5" name="Footer Placeholder 4">
            <a:extLst>
              <a:ext uri="{FF2B5EF4-FFF2-40B4-BE49-F238E27FC236}">
                <a16:creationId xmlns:a16="http://schemas.microsoft.com/office/drawing/2014/main" id="{9B4230A4-1F3E-4D36-BA47-B01F21432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C6888-4874-4700-9D7E-C8F8501B4D9D}"/>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167923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1F625-DA73-4F6C-BE94-3CD09528D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56545-16FC-48D0-87B8-FCB86B0FA9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E461F-44BA-4638-96CD-71D249FD5D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F9CACE-BB3C-4EF1-825A-831319DCDC4B}"/>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6" name="Footer Placeholder 5">
            <a:extLst>
              <a:ext uri="{FF2B5EF4-FFF2-40B4-BE49-F238E27FC236}">
                <a16:creationId xmlns:a16="http://schemas.microsoft.com/office/drawing/2014/main" id="{241E83FE-E6CE-40BC-A200-CBC32B199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3CA34-483A-4B7C-98B1-FB0EC1803815}"/>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178670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6EDD-4957-4D19-AA51-A611E5207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354A4C-F77F-4EFB-857A-714A84922F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ABF31E-11D0-42C6-A640-3E2D9D2A1E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5027C-72DF-4408-B778-159FBF8429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FAA0B-5C68-4BC6-A442-B7DAE2D4A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DAF804-12AB-45C1-8B58-B5515076B57C}"/>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8" name="Footer Placeholder 7">
            <a:extLst>
              <a:ext uri="{FF2B5EF4-FFF2-40B4-BE49-F238E27FC236}">
                <a16:creationId xmlns:a16="http://schemas.microsoft.com/office/drawing/2014/main" id="{72FC8BB4-3DEB-4724-A189-53875F78FF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C67601-456F-4038-B748-B1DEC49CB123}"/>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3614622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69772-5FBD-45F7-9148-F800D0A761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3433C0-CBF6-4FD3-84BB-48D716AD299B}"/>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4" name="Footer Placeholder 3">
            <a:extLst>
              <a:ext uri="{FF2B5EF4-FFF2-40B4-BE49-F238E27FC236}">
                <a16:creationId xmlns:a16="http://schemas.microsoft.com/office/drawing/2014/main" id="{A55C27BF-B7FF-41E5-AA99-1395A64BD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2302F6-A9B7-42F6-A3E6-EF873CA169A0}"/>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355283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4CD2D-5119-485C-9C8A-41320987F9FC}"/>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3" name="Footer Placeholder 2">
            <a:extLst>
              <a:ext uri="{FF2B5EF4-FFF2-40B4-BE49-F238E27FC236}">
                <a16:creationId xmlns:a16="http://schemas.microsoft.com/office/drawing/2014/main" id="{089FAA89-D0B3-48DD-8684-EE35019C15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FC1A4B-A09C-40F6-99B9-DA9C139622BC}"/>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1515696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D8C7-97E8-4E7D-B026-1703AA6B2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C91F7F-1F40-4A82-87C5-8997A06D9D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8D27A7-FF86-478A-8E35-CD7D778A04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BE1B0-3A6B-474E-88C5-8AE7B4204577}"/>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6" name="Footer Placeholder 5">
            <a:extLst>
              <a:ext uri="{FF2B5EF4-FFF2-40B4-BE49-F238E27FC236}">
                <a16:creationId xmlns:a16="http://schemas.microsoft.com/office/drawing/2014/main" id="{AEB66233-A9B5-4A9F-9B01-E1DF4F66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8A8C80-6007-4F69-90F2-5B82A0F5C60F}"/>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293795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B271-A863-4440-BC15-E72F31128A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6C199-44D0-4DA0-A76B-0EFED6E10D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033277-0DC8-498E-B983-32A2E5036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1D7D3-DF45-4812-A5E0-779F597073D4}"/>
              </a:ext>
            </a:extLst>
          </p:cNvPr>
          <p:cNvSpPr>
            <a:spLocks noGrp="1"/>
          </p:cNvSpPr>
          <p:nvPr>
            <p:ph type="dt" sz="half" idx="10"/>
          </p:nvPr>
        </p:nvSpPr>
        <p:spPr/>
        <p:txBody>
          <a:bodyPr/>
          <a:lstStyle/>
          <a:p>
            <a:fld id="{AAC7BBFD-FF27-4695-A9BB-EB8C95FFBD40}" type="datetimeFigureOut">
              <a:rPr lang="en-US" smtClean="0"/>
              <a:t>4/15/2020</a:t>
            </a:fld>
            <a:endParaRPr lang="en-US"/>
          </a:p>
        </p:txBody>
      </p:sp>
      <p:sp>
        <p:nvSpPr>
          <p:cNvPr id="6" name="Footer Placeholder 5">
            <a:extLst>
              <a:ext uri="{FF2B5EF4-FFF2-40B4-BE49-F238E27FC236}">
                <a16:creationId xmlns:a16="http://schemas.microsoft.com/office/drawing/2014/main" id="{17AC30D8-3080-4C33-8778-88ADA48F4F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99748-E8F2-4C1A-BE2B-C28F9AC02EAD}"/>
              </a:ext>
            </a:extLst>
          </p:cNvPr>
          <p:cNvSpPr>
            <a:spLocks noGrp="1"/>
          </p:cNvSpPr>
          <p:nvPr>
            <p:ph type="sldNum" sz="quarter" idx="12"/>
          </p:nvPr>
        </p:nvSpPr>
        <p:spPr/>
        <p:txBody>
          <a:bodyPr/>
          <a:lstStyle/>
          <a:p>
            <a:fld id="{8F52614A-B687-4913-BE19-3C3840952FE7}" type="slidenum">
              <a:rPr lang="en-US" smtClean="0"/>
              <a:t>‹#›</a:t>
            </a:fld>
            <a:endParaRPr lang="en-US"/>
          </a:p>
        </p:txBody>
      </p:sp>
    </p:spTree>
    <p:extLst>
      <p:ext uri="{BB962C8B-B14F-4D97-AF65-F5344CB8AC3E}">
        <p14:creationId xmlns:p14="http://schemas.microsoft.com/office/powerpoint/2010/main" val="110014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CE0F9B-A386-4D3B-8654-E0D3DFD711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639AC5-7E66-440D-96DB-D7FB27D306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8BAB9-0413-4296-95B1-152913F34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7BBFD-FF27-4695-A9BB-EB8C95FFBD40}" type="datetimeFigureOut">
              <a:rPr lang="en-US" smtClean="0"/>
              <a:t>4/15/2020</a:t>
            </a:fld>
            <a:endParaRPr lang="en-US"/>
          </a:p>
        </p:txBody>
      </p:sp>
      <p:sp>
        <p:nvSpPr>
          <p:cNvPr id="5" name="Footer Placeholder 4">
            <a:extLst>
              <a:ext uri="{FF2B5EF4-FFF2-40B4-BE49-F238E27FC236}">
                <a16:creationId xmlns:a16="http://schemas.microsoft.com/office/drawing/2014/main" id="{08D19423-4BA1-44A3-98E6-3D37EF9AC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461E26-2635-48B5-86D4-ECB97E302C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2614A-B687-4913-BE19-3C3840952FE7}" type="slidenum">
              <a:rPr lang="en-US" smtClean="0"/>
              <a:t>‹#›</a:t>
            </a:fld>
            <a:endParaRPr lang="en-US"/>
          </a:p>
        </p:txBody>
      </p:sp>
    </p:spTree>
    <p:extLst>
      <p:ext uri="{BB962C8B-B14F-4D97-AF65-F5344CB8AC3E}">
        <p14:creationId xmlns:p14="http://schemas.microsoft.com/office/powerpoint/2010/main" val="677693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eg"/><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9B44-24BC-4592-AB3C-CBCC7CB17A8D}"/>
              </a:ext>
            </a:extLst>
          </p:cNvPr>
          <p:cNvSpPr>
            <a:spLocks noGrp="1"/>
          </p:cNvSpPr>
          <p:nvPr>
            <p:ph type="ctrTitle"/>
          </p:nvPr>
        </p:nvSpPr>
        <p:spPr>
          <a:xfrm>
            <a:off x="1524000" y="2431636"/>
            <a:ext cx="9144000" cy="1655763"/>
          </a:xfrm>
        </p:spPr>
        <p:txBody>
          <a:bodyPr>
            <a:normAutofit fontScale="90000"/>
          </a:bodyPr>
          <a:lstStyle/>
          <a:p>
            <a:r>
              <a:rPr lang="en-US" dirty="0"/>
              <a:t>HARD BAND</a:t>
            </a:r>
            <a:br>
              <a:rPr lang="en-US" dirty="0"/>
            </a:br>
            <a:r>
              <a:rPr lang="en-US" dirty="0"/>
              <a:t>HANGUPS	  &amp;	   SOLUTIONS</a:t>
            </a:r>
          </a:p>
        </p:txBody>
      </p:sp>
      <p:sp>
        <p:nvSpPr>
          <p:cNvPr id="3" name="Subtitle 2">
            <a:extLst>
              <a:ext uri="{FF2B5EF4-FFF2-40B4-BE49-F238E27FC236}">
                <a16:creationId xmlns:a16="http://schemas.microsoft.com/office/drawing/2014/main" id="{C7519089-FB5E-4D5F-B6E3-370E44665D9C}"/>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339162AA-DE97-4814-8E59-D88CAF982D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389" y="4047299"/>
            <a:ext cx="4175541" cy="2531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42F062-330A-4CC3-A54D-CAF021F11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2174" y="4047299"/>
            <a:ext cx="4082564" cy="2501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ST LOGO 3D FINAL">
            <a:extLst>
              <a:ext uri="{FF2B5EF4-FFF2-40B4-BE49-F238E27FC236}">
                <a16:creationId xmlns:a16="http://schemas.microsoft.com/office/drawing/2014/main" id="{3D1A842A-F734-4AD2-A530-72F97C81719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7935" y="-2577"/>
            <a:ext cx="2536129" cy="2551547"/>
          </a:xfrm>
          <a:prstGeom prst="rect">
            <a:avLst/>
          </a:prstGeom>
          <a:noFill/>
          <a:ln>
            <a:noFill/>
          </a:ln>
        </p:spPr>
      </p:pic>
    </p:spTree>
    <p:extLst>
      <p:ext uri="{BB962C8B-B14F-4D97-AF65-F5344CB8AC3E}">
        <p14:creationId xmlns:p14="http://schemas.microsoft.com/office/powerpoint/2010/main" val="3566533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693E-5DC9-4116-AA48-06AD7814A71B}"/>
              </a:ext>
            </a:extLst>
          </p:cNvPr>
          <p:cNvSpPr>
            <a:spLocks noGrp="1"/>
          </p:cNvSpPr>
          <p:nvPr>
            <p:ph type="title"/>
          </p:nvPr>
        </p:nvSpPr>
        <p:spPr>
          <a:xfrm>
            <a:off x="363255" y="847704"/>
            <a:ext cx="10990545" cy="662009"/>
          </a:xfrm>
        </p:spPr>
        <p:txBody>
          <a:bodyPr>
            <a:normAutofit fontScale="90000"/>
          </a:bodyPr>
          <a:lstStyle/>
          <a:p>
            <a:pPr algn="ctr"/>
            <a:r>
              <a:rPr lang="en-US" sz="4900" dirty="0"/>
              <a:t>HANGUP 2: OPEN HOLE / ABRASION DAMAGE</a:t>
            </a:r>
            <a:r>
              <a:rPr lang="en-US" dirty="0"/>
              <a:t> </a:t>
            </a:r>
            <a:br>
              <a:rPr lang="en-US" dirty="0"/>
            </a:br>
            <a:endParaRPr lang="en-US" dirty="0"/>
          </a:p>
        </p:txBody>
      </p:sp>
      <p:sp>
        <p:nvSpPr>
          <p:cNvPr id="3" name="Content Placeholder 2">
            <a:extLst>
              <a:ext uri="{FF2B5EF4-FFF2-40B4-BE49-F238E27FC236}">
                <a16:creationId xmlns:a16="http://schemas.microsoft.com/office/drawing/2014/main" id="{E4A19273-BA4D-48E1-BF8B-C45C7A63CF8B}"/>
              </a:ext>
            </a:extLst>
          </p:cNvPr>
          <p:cNvSpPr>
            <a:spLocks noGrp="1"/>
          </p:cNvSpPr>
          <p:nvPr>
            <p:ph idx="1"/>
          </p:nvPr>
        </p:nvSpPr>
        <p:spPr>
          <a:xfrm>
            <a:off x="363255" y="1825625"/>
            <a:ext cx="11361107" cy="4351338"/>
          </a:xfrm>
        </p:spPr>
        <p:txBody>
          <a:bodyPr/>
          <a:lstStyle/>
          <a:p>
            <a:r>
              <a:rPr lang="en-US" dirty="0"/>
              <a:t>The tool joints becoming “coffee cup” cone shaped and tong space will become practically non existent because of the manipulated angle.</a:t>
            </a:r>
          </a:p>
          <a:p>
            <a:pPr marL="0" indent="0">
              <a:buNone/>
            </a:pPr>
            <a:r>
              <a:rPr lang="en-US" dirty="0"/>
              <a:t> </a:t>
            </a:r>
          </a:p>
          <a:p>
            <a:endParaRPr lang="en-US" dirty="0"/>
          </a:p>
          <a:p>
            <a:endParaRPr lang="en-US" dirty="0"/>
          </a:p>
          <a:p>
            <a:endParaRPr lang="en-US" dirty="0"/>
          </a:p>
        </p:txBody>
      </p:sp>
      <p:pic>
        <p:nvPicPr>
          <p:cNvPr id="4" name="Content Placeholder 4">
            <a:extLst>
              <a:ext uri="{FF2B5EF4-FFF2-40B4-BE49-F238E27FC236}">
                <a16:creationId xmlns:a16="http://schemas.microsoft.com/office/drawing/2014/main" id="{4249BBD6-F1C1-441D-9B6F-5C808D274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700" y="2725307"/>
            <a:ext cx="9058600" cy="3767568"/>
          </a:xfrm>
          <a:prstGeom prst="rect">
            <a:avLst/>
          </a:prstGeom>
        </p:spPr>
      </p:pic>
    </p:spTree>
    <p:extLst>
      <p:ext uri="{BB962C8B-B14F-4D97-AF65-F5344CB8AC3E}">
        <p14:creationId xmlns:p14="http://schemas.microsoft.com/office/powerpoint/2010/main" val="295672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B980-2455-44E4-9E8B-E38A5F559BE2}"/>
              </a:ext>
            </a:extLst>
          </p:cNvPr>
          <p:cNvSpPr>
            <a:spLocks noGrp="1"/>
          </p:cNvSpPr>
          <p:nvPr>
            <p:ph type="title"/>
          </p:nvPr>
        </p:nvSpPr>
        <p:spPr>
          <a:xfrm>
            <a:off x="838200" y="213655"/>
            <a:ext cx="10515600" cy="1325563"/>
          </a:xfrm>
        </p:spPr>
        <p:txBody>
          <a:bodyPr/>
          <a:lstStyle/>
          <a:p>
            <a:r>
              <a:rPr lang="en-US" dirty="0"/>
              <a:t>SOLUTION 1 &amp; 2: BUILD UP</a:t>
            </a:r>
          </a:p>
        </p:txBody>
      </p:sp>
      <p:pic>
        <p:nvPicPr>
          <p:cNvPr id="5" name="Content Placeholder 4">
            <a:extLst>
              <a:ext uri="{FF2B5EF4-FFF2-40B4-BE49-F238E27FC236}">
                <a16:creationId xmlns:a16="http://schemas.microsoft.com/office/drawing/2014/main" id="{4AA2941A-4A22-4004-910C-BE588CBB16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0182" y="3239224"/>
            <a:ext cx="4129492" cy="3332047"/>
          </a:xfrm>
        </p:spPr>
      </p:pic>
      <p:sp>
        <p:nvSpPr>
          <p:cNvPr id="3" name="Rectangle 2">
            <a:extLst>
              <a:ext uri="{FF2B5EF4-FFF2-40B4-BE49-F238E27FC236}">
                <a16:creationId xmlns:a16="http://schemas.microsoft.com/office/drawing/2014/main" id="{5CDB3430-6A07-4B23-A488-643416FC74E1}"/>
              </a:ext>
            </a:extLst>
          </p:cNvPr>
          <p:cNvSpPr/>
          <p:nvPr/>
        </p:nvSpPr>
        <p:spPr>
          <a:xfrm>
            <a:off x="455112" y="1207899"/>
            <a:ext cx="11281776" cy="2031325"/>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Build up can often add another half life but a few factors must be investigated beforehand.  First, considering the tube thickness or RBW (remaining body wall of new), there should be at least 90% RBW (depending on new wall thickness) and 80% length / tong space available to justify spending the funds. Se</a:t>
            </a:r>
            <a:r>
              <a:rPr lang="en-US" dirty="0"/>
              <a:t>condly, does the pipe need to be re-</a:t>
            </a:r>
            <a:r>
              <a:rPr lang="en-US" dirty="0" err="1"/>
              <a:t>hardbanded</a:t>
            </a:r>
            <a:r>
              <a:rPr lang="en-US" dirty="0"/>
              <a:t> to improve longevity or would it be better to continue building up with drill steel every time the tool joints become thin?</a:t>
            </a:r>
            <a:r>
              <a:rPr lang="en-US" dirty="0">
                <a:latin typeface="Calibri" panose="020F0502020204030204" pitchFamily="34" charset="0"/>
                <a:ea typeface="Calibri" panose="020F0502020204030204" pitchFamily="34" charset="0"/>
                <a:cs typeface="Times New Roman" panose="02020603050405020304" pitchFamily="18" charset="0"/>
              </a:rPr>
              <a:t>  Pre-existing Hard band must be removed before building up but both procedures can be done (build up and applying new </a:t>
            </a:r>
            <a:r>
              <a:rPr lang="en-US" dirty="0" err="1">
                <a:latin typeface="Calibri" panose="020F0502020204030204" pitchFamily="34" charset="0"/>
                <a:ea typeface="Calibri" panose="020F0502020204030204" pitchFamily="34" charset="0"/>
                <a:cs typeface="Times New Roman" panose="02020603050405020304" pitchFamily="18" charset="0"/>
              </a:rPr>
              <a:t>hardband</a:t>
            </a:r>
            <a:r>
              <a:rPr lang="en-US" dirty="0">
                <a:latin typeface="Calibri" panose="020F0502020204030204" pitchFamily="34" charset="0"/>
                <a:ea typeface="Calibri" panose="020F0502020204030204" pitchFamily="34" charset="0"/>
                <a:cs typeface="Times New Roman" panose="02020603050405020304" pitchFamily="18" charset="0"/>
              </a:rPr>
              <a:t>) can be done simultaneously. 								           	           </a:t>
            </a:r>
            <a:r>
              <a:rPr lang="en-US" b="1" dirty="0">
                <a:latin typeface="Calibri" panose="020F0502020204030204" pitchFamily="34" charset="0"/>
                <a:ea typeface="Calibri" panose="020F0502020204030204" pitchFamily="34" charset="0"/>
                <a:cs typeface="Times New Roman" panose="02020603050405020304" pitchFamily="18" charset="0"/>
              </a:rPr>
              <a:t>BUILD UP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     BUILD UP WITH HB</a:t>
            </a:r>
            <a:endParaRPr lang="en-US" b="1" dirty="0"/>
          </a:p>
        </p:txBody>
      </p:sp>
      <p:pic>
        <p:nvPicPr>
          <p:cNvPr id="6" name="Picture 5">
            <a:extLst>
              <a:ext uri="{FF2B5EF4-FFF2-40B4-BE49-F238E27FC236}">
                <a16:creationId xmlns:a16="http://schemas.microsoft.com/office/drawing/2014/main" id="{DEBDDCB8-DFCE-4588-A338-FAAC4C374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328" y="3245290"/>
            <a:ext cx="4480143" cy="3360107"/>
          </a:xfrm>
          <a:prstGeom prst="rect">
            <a:avLst/>
          </a:prstGeom>
        </p:spPr>
      </p:pic>
    </p:spTree>
    <p:extLst>
      <p:ext uri="{BB962C8B-B14F-4D97-AF65-F5344CB8AC3E}">
        <p14:creationId xmlns:p14="http://schemas.microsoft.com/office/powerpoint/2010/main" val="344698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ED95-0F4D-48B0-83BC-C2B9556821CA}"/>
              </a:ext>
            </a:extLst>
          </p:cNvPr>
          <p:cNvSpPr>
            <a:spLocks noGrp="1"/>
          </p:cNvSpPr>
          <p:nvPr>
            <p:ph type="title"/>
          </p:nvPr>
        </p:nvSpPr>
        <p:spPr>
          <a:xfrm>
            <a:off x="-450937" y="308413"/>
            <a:ext cx="9231681" cy="1325563"/>
          </a:xfrm>
        </p:spPr>
        <p:txBody>
          <a:bodyPr/>
          <a:lstStyle/>
          <a:p>
            <a:pPr algn="ctr"/>
            <a:r>
              <a:rPr lang="en-US" dirty="0"/>
              <a:t>HANGUP 3: UNWANTED HARDBAND</a:t>
            </a:r>
          </a:p>
        </p:txBody>
      </p:sp>
      <p:sp>
        <p:nvSpPr>
          <p:cNvPr id="16" name="Rectangle 15">
            <a:extLst>
              <a:ext uri="{FF2B5EF4-FFF2-40B4-BE49-F238E27FC236}">
                <a16:creationId xmlns:a16="http://schemas.microsoft.com/office/drawing/2014/main" id="{EC116A7A-1054-4A89-BC06-0A2AAE12C8B9}"/>
              </a:ext>
            </a:extLst>
          </p:cNvPr>
          <p:cNvSpPr/>
          <p:nvPr/>
        </p:nvSpPr>
        <p:spPr>
          <a:xfrm>
            <a:off x="288593" y="116764"/>
            <a:ext cx="11732455" cy="954107"/>
          </a:xfrm>
          <a:prstGeom prst="rect">
            <a:avLst/>
          </a:prstGeom>
        </p:spPr>
        <p:txBody>
          <a:bodyPr wrap="square">
            <a:spAutoFit/>
          </a:bodyPr>
          <a:lstStyle/>
          <a:p>
            <a:r>
              <a:rPr lang="en-US" sz="2800" dirty="0"/>
              <a:t>           </a:t>
            </a:r>
          </a:p>
          <a:p>
            <a:endParaRPr lang="en-US" sz="2800" dirty="0"/>
          </a:p>
        </p:txBody>
      </p:sp>
      <p:sp>
        <p:nvSpPr>
          <p:cNvPr id="3" name="Rectangle 2">
            <a:extLst>
              <a:ext uri="{FF2B5EF4-FFF2-40B4-BE49-F238E27FC236}">
                <a16:creationId xmlns:a16="http://schemas.microsoft.com/office/drawing/2014/main" id="{E3BEDA8C-2343-4691-A8FD-8E54DC845606}"/>
              </a:ext>
            </a:extLst>
          </p:cNvPr>
          <p:cNvSpPr/>
          <p:nvPr/>
        </p:nvSpPr>
        <p:spPr>
          <a:xfrm>
            <a:off x="545509" y="1372282"/>
            <a:ext cx="7531951" cy="2739211"/>
          </a:xfrm>
          <a:prstGeom prst="rect">
            <a:avLst/>
          </a:prstGeom>
        </p:spPr>
        <p:txBody>
          <a:bodyPr wrap="square">
            <a:spAutoFit/>
          </a:bodyPr>
          <a:lstStyle/>
          <a:p>
            <a:r>
              <a:rPr lang="en-US" sz="2400" dirty="0"/>
              <a:t>The third step invites asking the question, “is there too much </a:t>
            </a:r>
            <a:r>
              <a:rPr lang="en-US" sz="2400" dirty="0" err="1"/>
              <a:t>hardband</a:t>
            </a:r>
            <a:r>
              <a:rPr lang="en-US" sz="2400" dirty="0"/>
              <a:t> and not enough tong space after a recut of the connection?”  The most efficient process used to remove unwanted raised </a:t>
            </a:r>
            <a:r>
              <a:rPr lang="en-US" sz="2400" dirty="0" err="1"/>
              <a:t>hardband</a:t>
            </a:r>
            <a:r>
              <a:rPr lang="en-US" sz="2400" dirty="0"/>
              <a:t> is called arc gouging.  The process in the video is done by hand but machines can be programed to do the same for higher quantities.    </a:t>
            </a:r>
          </a:p>
          <a:p>
            <a:endParaRPr lang="en-US" sz="2800" dirty="0"/>
          </a:p>
        </p:txBody>
      </p:sp>
      <p:sp>
        <p:nvSpPr>
          <p:cNvPr id="4" name="Content Placeholder 3">
            <a:extLst>
              <a:ext uri="{FF2B5EF4-FFF2-40B4-BE49-F238E27FC236}">
                <a16:creationId xmlns:a16="http://schemas.microsoft.com/office/drawing/2014/main" id="{370607E6-0BAF-4117-B236-7CE861817976}"/>
              </a:ext>
            </a:extLst>
          </p:cNvPr>
          <p:cNvSpPr>
            <a:spLocks noGrp="1"/>
          </p:cNvSpPr>
          <p:nvPr>
            <p:ph idx="1"/>
          </p:nvPr>
        </p:nvSpPr>
        <p:spPr>
          <a:xfrm>
            <a:off x="288593" y="6489507"/>
            <a:ext cx="10515600" cy="555642"/>
          </a:xfrm>
        </p:spPr>
        <p:txBody>
          <a:bodyPr/>
          <a:lstStyle/>
          <a:p>
            <a:pPr marL="0" indent="0">
              <a:buNone/>
            </a:pPr>
            <a:endParaRPr lang="en-US" dirty="0"/>
          </a:p>
        </p:txBody>
      </p:sp>
      <p:pic>
        <p:nvPicPr>
          <p:cNvPr id="8" name="Video air gouging">
            <a:hlinkClick r:id="" action="ppaction://media"/>
            <a:extLst>
              <a:ext uri="{FF2B5EF4-FFF2-40B4-BE49-F238E27FC236}">
                <a16:creationId xmlns:a16="http://schemas.microsoft.com/office/drawing/2014/main" id="{0F769AD0-B5B3-4135-924B-6AC1CD46FA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34375" y="303914"/>
            <a:ext cx="3686673" cy="6554085"/>
          </a:xfrm>
          <a:prstGeom prst="rect">
            <a:avLst/>
          </a:prstGeom>
        </p:spPr>
      </p:pic>
      <p:pic>
        <p:nvPicPr>
          <p:cNvPr id="10" name="Content Placeholder 8">
            <a:extLst>
              <a:ext uri="{FF2B5EF4-FFF2-40B4-BE49-F238E27FC236}">
                <a16:creationId xmlns:a16="http://schemas.microsoft.com/office/drawing/2014/main" id="{18C6E5FA-70D2-4E5F-AF63-DE454FB57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 y="3890924"/>
            <a:ext cx="4155769" cy="2035478"/>
          </a:xfrm>
          <a:prstGeom prst="rect">
            <a:avLst/>
          </a:prstGeom>
        </p:spPr>
      </p:pic>
      <p:pic>
        <p:nvPicPr>
          <p:cNvPr id="9" name="Picture 8">
            <a:extLst>
              <a:ext uri="{FF2B5EF4-FFF2-40B4-BE49-F238E27FC236}">
                <a16:creationId xmlns:a16="http://schemas.microsoft.com/office/drawing/2014/main" id="{04EA3647-A1E9-43A3-B017-78FE17F9A2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1061" y="3890924"/>
            <a:ext cx="3798539" cy="203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66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1E54-1A71-4099-8FC7-9C59CF5C4B70}"/>
              </a:ext>
            </a:extLst>
          </p:cNvPr>
          <p:cNvSpPr>
            <a:spLocks noGrp="1"/>
          </p:cNvSpPr>
          <p:nvPr>
            <p:ph type="title"/>
          </p:nvPr>
        </p:nvSpPr>
        <p:spPr/>
        <p:txBody>
          <a:bodyPr/>
          <a:lstStyle/>
          <a:p>
            <a:r>
              <a:rPr lang="en-US" dirty="0"/>
              <a:t>HANGUP 3 (cont’d): UNWANTED HARDBAND</a:t>
            </a:r>
          </a:p>
        </p:txBody>
      </p:sp>
      <p:pic>
        <p:nvPicPr>
          <p:cNvPr id="5" name="Content Placeholder 8">
            <a:extLst>
              <a:ext uri="{FF2B5EF4-FFF2-40B4-BE49-F238E27FC236}">
                <a16:creationId xmlns:a16="http://schemas.microsoft.com/office/drawing/2014/main" id="{E1C1C9B0-E0AD-42AD-BB45-CAFC6EB96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708" y="3736391"/>
            <a:ext cx="5743610" cy="2813196"/>
          </a:xfrm>
        </p:spPr>
      </p:pic>
      <p:pic>
        <p:nvPicPr>
          <p:cNvPr id="7" name="Picture 6">
            <a:extLst>
              <a:ext uri="{FF2B5EF4-FFF2-40B4-BE49-F238E27FC236}">
                <a16:creationId xmlns:a16="http://schemas.microsoft.com/office/drawing/2014/main" id="{32C031FF-D4A3-4F28-BC4F-00D096D31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924" y="3736391"/>
            <a:ext cx="5836506" cy="2813196"/>
          </a:xfrm>
          <a:prstGeom prst="rect">
            <a:avLst/>
          </a:prstGeom>
        </p:spPr>
      </p:pic>
      <p:sp>
        <p:nvSpPr>
          <p:cNvPr id="3" name="Rectangle 2">
            <a:extLst>
              <a:ext uri="{FF2B5EF4-FFF2-40B4-BE49-F238E27FC236}">
                <a16:creationId xmlns:a16="http://schemas.microsoft.com/office/drawing/2014/main" id="{21C9DF40-F4EE-419E-9BF1-F2FC14D6A5E4}"/>
              </a:ext>
            </a:extLst>
          </p:cNvPr>
          <p:cNvSpPr/>
          <p:nvPr/>
        </p:nvSpPr>
        <p:spPr>
          <a:xfrm>
            <a:off x="1189972" y="3174341"/>
            <a:ext cx="10860065" cy="523220"/>
          </a:xfrm>
          <a:prstGeom prst="rect">
            <a:avLst/>
          </a:prstGeom>
        </p:spPr>
        <p:txBody>
          <a:bodyPr wrap="square">
            <a:spAutoFit/>
          </a:bodyPr>
          <a:lstStyle/>
          <a:p>
            <a:r>
              <a:rPr lang="en-US" sz="2800" dirty="0"/>
              <a:t>SHORT TONG SPACE	                                           ARC GOUGED</a:t>
            </a:r>
          </a:p>
        </p:txBody>
      </p:sp>
      <p:sp>
        <p:nvSpPr>
          <p:cNvPr id="4" name="Rectangle 3">
            <a:extLst>
              <a:ext uri="{FF2B5EF4-FFF2-40B4-BE49-F238E27FC236}">
                <a16:creationId xmlns:a16="http://schemas.microsoft.com/office/drawing/2014/main" id="{05FE23EF-CCC5-4FB6-9BBD-E8D968B78BDC}"/>
              </a:ext>
            </a:extLst>
          </p:cNvPr>
          <p:cNvSpPr/>
          <p:nvPr/>
        </p:nvSpPr>
        <p:spPr>
          <a:xfrm>
            <a:off x="838200" y="1458992"/>
            <a:ext cx="10860065" cy="1384995"/>
          </a:xfrm>
          <a:prstGeom prst="rect">
            <a:avLst/>
          </a:prstGeom>
        </p:spPr>
        <p:txBody>
          <a:bodyPr wrap="square">
            <a:spAutoFit/>
          </a:bodyPr>
          <a:lstStyle/>
          <a:p>
            <a:r>
              <a:rPr lang="en-US" sz="2800" dirty="0"/>
              <a:t>Due to a crater or low spot formed from removing the </a:t>
            </a:r>
            <a:r>
              <a:rPr lang="en-US" sz="2800" dirty="0" err="1"/>
              <a:t>hardband</a:t>
            </a:r>
            <a:r>
              <a:rPr lang="en-US" sz="2800" dirty="0"/>
              <a:t>, a process known as making “butter passes” is used to fill the undercut area with drill steel.    </a:t>
            </a:r>
          </a:p>
        </p:txBody>
      </p:sp>
    </p:spTree>
    <p:extLst>
      <p:ext uri="{BB962C8B-B14F-4D97-AF65-F5344CB8AC3E}">
        <p14:creationId xmlns:p14="http://schemas.microsoft.com/office/powerpoint/2010/main" val="1312456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3F06-740B-42DC-AE0F-98BC11EE541C}"/>
              </a:ext>
            </a:extLst>
          </p:cNvPr>
          <p:cNvSpPr>
            <a:spLocks noGrp="1"/>
          </p:cNvSpPr>
          <p:nvPr>
            <p:ph type="title"/>
          </p:nvPr>
        </p:nvSpPr>
        <p:spPr>
          <a:xfrm>
            <a:off x="508052" y="75977"/>
            <a:ext cx="8598436" cy="1325563"/>
          </a:xfrm>
        </p:spPr>
        <p:txBody>
          <a:bodyPr/>
          <a:lstStyle/>
          <a:p>
            <a:r>
              <a:rPr lang="en-US" dirty="0"/>
              <a:t> SOLUTION 3: Extra tong space added</a:t>
            </a:r>
          </a:p>
        </p:txBody>
      </p:sp>
      <p:pic>
        <p:nvPicPr>
          <p:cNvPr id="11" name="Content Placeholder 10">
            <a:extLst>
              <a:ext uri="{FF2B5EF4-FFF2-40B4-BE49-F238E27FC236}">
                <a16:creationId xmlns:a16="http://schemas.microsoft.com/office/drawing/2014/main" id="{0A453403-F993-48F5-9CB4-6D36BD3DE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0920" y="1784354"/>
            <a:ext cx="4031134" cy="4351338"/>
          </a:xfrm>
        </p:spPr>
      </p:pic>
      <p:pic>
        <p:nvPicPr>
          <p:cNvPr id="13" name="Picture 12">
            <a:extLst>
              <a:ext uri="{FF2B5EF4-FFF2-40B4-BE49-F238E27FC236}">
                <a16:creationId xmlns:a16="http://schemas.microsoft.com/office/drawing/2014/main" id="{C293822A-0948-4B02-8361-1C1294E3E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52" y="1784354"/>
            <a:ext cx="5206379" cy="4351338"/>
          </a:xfrm>
          <a:prstGeom prst="rect">
            <a:avLst/>
          </a:prstGeom>
        </p:spPr>
      </p:pic>
      <p:sp>
        <p:nvSpPr>
          <p:cNvPr id="14" name="Rectangle 13">
            <a:extLst>
              <a:ext uri="{FF2B5EF4-FFF2-40B4-BE49-F238E27FC236}">
                <a16:creationId xmlns:a16="http://schemas.microsoft.com/office/drawing/2014/main" id="{5BD0DF2B-7B56-4C4E-B8B4-F94920A840C6}"/>
              </a:ext>
            </a:extLst>
          </p:cNvPr>
          <p:cNvSpPr/>
          <p:nvPr/>
        </p:nvSpPr>
        <p:spPr>
          <a:xfrm>
            <a:off x="178191" y="1271092"/>
            <a:ext cx="11901267" cy="523220"/>
          </a:xfrm>
          <a:prstGeom prst="rect">
            <a:avLst/>
          </a:prstGeom>
        </p:spPr>
        <p:txBody>
          <a:bodyPr wrap="square">
            <a:spAutoFit/>
          </a:bodyPr>
          <a:lstStyle/>
          <a:p>
            <a:r>
              <a:rPr lang="en-US" sz="2800" dirty="0"/>
              <a:t> 	</a:t>
            </a:r>
            <a:r>
              <a:rPr lang="en-US" sz="2000" b="1" dirty="0"/>
              <a:t>HARD BAND REPLACED W/ DRILL STEEL                                                       TURNED FLUSH</a:t>
            </a:r>
          </a:p>
        </p:txBody>
      </p:sp>
      <p:sp>
        <p:nvSpPr>
          <p:cNvPr id="4" name="TextBox 3">
            <a:extLst>
              <a:ext uri="{FF2B5EF4-FFF2-40B4-BE49-F238E27FC236}">
                <a16:creationId xmlns:a16="http://schemas.microsoft.com/office/drawing/2014/main" id="{4749A514-BA15-424F-8BDF-8E296856A0F6}"/>
              </a:ext>
            </a:extLst>
          </p:cNvPr>
          <p:cNvSpPr txBox="1"/>
          <p:nvPr/>
        </p:nvSpPr>
        <p:spPr>
          <a:xfrm>
            <a:off x="2321326" y="3845108"/>
            <a:ext cx="1252602" cy="369332"/>
          </a:xfrm>
          <a:prstGeom prst="rect">
            <a:avLst/>
          </a:prstGeom>
          <a:noFill/>
        </p:spPr>
        <p:txBody>
          <a:bodyPr wrap="square" rtlCol="0">
            <a:spAutoFit/>
          </a:bodyPr>
          <a:lstStyle/>
          <a:p>
            <a:r>
              <a:rPr lang="en-US" dirty="0">
                <a:solidFill>
                  <a:schemeClr val="bg1"/>
                </a:solidFill>
              </a:rPr>
              <a:t>Drill Steel</a:t>
            </a:r>
          </a:p>
        </p:txBody>
      </p:sp>
      <p:sp>
        <p:nvSpPr>
          <p:cNvPr id="5" name="TextBox 4">
            <a:extLst>
              <a:ext uri="{FF2B5EF4-FFF2-40B4-BE49-F238E27FC236}">
                <a16:creationId xmlns:a16="http://schemas.microsoft.com/office/drawing/2014/main" id="{A6A3AEA3-6BF3-470E-84BE-77F6EE5F4E42}"/>
              </a:ext>
            </a:extLst>
          </p:cNvPr>
          <p:cNvSpPr txBox="1"/>
          <p:nvPr/>
        </p:nvSpPr>
        <p:spPr>
          <a:xfrm>
            <a:off x="4453676" y="3845108"/>
            <a:ext cx="1294810" cy="369332"/>
          </a:xfrm>
          <a:prstGeom prst="rect">
            <a:avLst/>
          </a:prstGeom>
          <a:noFill/>
        </p:spPr>
        <p:txBody>
          <a:bodyPr wrap="square" rtlCol="0">
            <a:spAutoFit/>
          </a:bodyPr>
          <a:lstStyle/>
          <a:p>
            <a:r>
              <a:rPr lang="en-US" dirty="0">
                <a:solidFill>
                  <a:schemeClr val="bg1"/>
                </a:solidFill>
              </a:rPr>
              <a:t>Hard Band</a:t>
            </a:r>
          </a:p>
        </p:txBody>
      </p:sp>
      <p:cxnSp>
        <p:nvCxnSpPr>
          <p:cNvPr id="7" name="Straight Connector 6">
            <a:extLst>
              <a:ext uri="{FF2B5EF4-FFF2-40B4-BE49-F238E27FC236}">
                <a16:creationId xmlns:a16="http://schemas.microsoft.com/office/drawing/2014/main" id="{9B4A50F4-E74A-4B2D-BECB-F65314609988}"/>
              </a:ext>
            </a:extLst>
          </p:cNvPr>
          <p:cNvCxnSpPr/>
          <p:nvPr/>
        </p:nvCxnSpPr>
        <p:spPr>
          <a:xfrm>
            <a:off x="3073624" y="4152885"/>
            <a:ext cx="558924" cy="2437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0E39B5-A31D-4E10-8876-E5CA2E9CAF34}"/>
              </a:ext>
            </a:extLst>
          </p:cNvPr>
          <p:cNvCxnSpPr/>
          <p:nvPr/>
        </p:nvCxnSpPr>
        <p:spPr>
          <a:xfrm flipH="1">
            <a:off x="4290061" y="4152885"/>
            <a:ext cx="457303" cy="2688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9FE863-0742-4CD2-A00D-E331E8DF886E}"/>
              </a:ext>
            </a:extLst>
          </p:cNvPr>
          <p:cNvSpPr txBox="1"/>
          <p:nvPr/>
        </p:nvSpPr>
        <p:spPr>
          <a:xfrm>
            <a:off x="7162592" y="4068267"/>
            <a:ext cx="1173436" cy="369332"/>
          </a:xfrm>
          <a:prstGeom prst="rect">
            <a:avLst/>
          </a:prstGeom>
          <a:noFill/>
        </p:spPr>
        <p:txBody>
          <a:bodyPr wrap="square" rtlCol="0">
            <a:spAutoFit/>
          </a:bodyPr>
          <a:lstStyle/>
          <a:p>
            <a:r>
              <a:rPr lang="en-US" dirty="0">
                <a:solidFill>
                  <a:schemeClr val="bg1"/>
                </a:solidFill>
              </a:rPr>
              <a:t>Hard Band</a:t>
            </a:r>
          </a:p>
        </p:txBody>
      </p:sp>
      <p:sp>
        <p:nvSpPr>
          <p:cNvPr id="15" name="TextBox 14">
            <a:extLst>
              <a:ext uri="{FF2B5EF4-FFF2-40B4-BE49-F238E27FC236}">
                <a16:creationId xmlns:a16="http://schemas.microsoft.com/office/drawing/2014/main" id="{7C955999-EFD6-4223-94E3-DDEF5BC30527}"/>
              </a:ext>
            </a:extLst>
          </p:cNvPr>
          <p:cNvSpPr txBox="1"/>
          <p:nvPr/>
        </p:nvSpPr>
        <p:spPr>
          <a:xfrm>
            <a:off x="9106487" y="4682331"/>
            <a:ext cx="1452720" cy="369332"/>
          </a:xfrm>
          <a:prstGeom prst="rect">
            <a:avLst/>
          </a:prstGeom>
          <a:noFill/>
        </p:spPr>
        <p:txBody>
          <a:bodyPr wrap="square" rtlCol="0">
            <a:spAutoFit/>
          </a:bodyPr>
          <a:lstStyle/>
          <a:p>
            <a:r>
              <a:rPr lang="en-US" dirty="0">
                <a:solidFill>
                  <a:schemeClr val="bg1"/>
                </a:solidFill>
              </a:rPr>
              <a:t>Drill Steel </a:t>
            </a:r>
          </a:p>
        </p:txBody>
      </p:sp>
      <p:cxnSp>
        <p:nvCxnSpPr>
          <p:cNvPr id="17" name="Straight Connector 16">
            <a:extLst>
              <a:ext uri="{FF2B5EF4-FFF2-40B4-BE49-F238E27FC236}">
                <a16:creationId xmlns:a16="http://schemas.microsoft.com/office/drawing/2014/main" id="{B209C114-66AE-46B2-A00A-461375BDE474}"/>
              </a:ext>
            </a:extLst>
          </p:cNvPr>
          <p:cNvCxnSpPr/>
          <p:nvPr/>
        </p:nvCxnSpPr>
        <p:spPr>
          <a:xfrm>
            <a:off x="7527705" y="4421688"/>
            <a:ext cx="0" cy="5386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920B22-9E71-4DF8-8456-F3A080DDF415}"/>
              </a:ext>
            </a:extLst>
          </p:cNvPr>
          <p:cNvCxnSpPr>
            <a:stCxn id="15" idx="1"/>
          </p:cNvCxnSpPr>
          <p:nvPr/>
        </p:nvCxnSpPr>
        <p:spPr>
          <a:xfrm flipH="1">
            <a:off x="8336028" y="4866997"/>
            <a:ext cx="77045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4E36F51-C941-4A38-81B8-1918E64C71E3}"/>
              </a:ext>
            </a:extLst>
          </p:cNvPr>
          <p:cNvSpPr txBox="1"/>
          <p:nvPr/>
        </p:nvSpPr>
        <p:spPr>
          <a:xfrm>
            <a:off x="651359" y="6135692"/>
            <a:ext cx="10818335" cy="646331"/>
          </a:xfrm>
          <a:prstGeom prst="rect">
            <a:avLst/>
          </a:prstGeom>
          <a:noFill/>
        </p:spPr>
        <p:txBody>
          <a:bodyPr wrap="square" rtlCol="0">
            <a:spAutoFit/>
          </a:bodyPr>
          <a:lstStyle/>
          <a:p>
            <a:r>
              <a:rPr lang="en-US" dirty="0"/>
              <a:t>Once drill steel is applied and turned down, the extra tong space is now inline with the existing tool joint and grabbable by the vices </a:t>
            </a:r>
          </a:p>
        </p:txBody>
      </p:sp>
      <p:cxnSp>
        <p:nvCxnSpPr>
          <p:cNvPr id="6" name="Straight Connector 5">
            <a:extLst>
              <a:ext uri="{FF2B5EF4-FFF2-40B4-BE49-F238E27FC236}">
                <a16:creationId xmlns:a16="http://schemas.microsoft.com/office/drawing/2014/main" id="{2FF580EE-9577-44C7-834B-A80DEE963BA5}"/>
              </a:ext>
            </a:extLst>
          </p:cNvPr>
          <p:cNvCxnSpPr/>
          <p:nvPr/>
        </p:nvCxnSpPr>
        <p:spPr>
          <a:xfrm>
            <a:off x="3073624" y="4214440"/>
            <a:ext cx="884601" cy="6525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EFC788-1865-419F-AABB-85246D473B0B}"/>
              </a:ext>
            </a:extLst>
          </p:cNvPr>
          <p:cNvCxnSpPr/>
          <p:nvPr/>
        </p:nvCxnSpPr>
        <p:spPr>
          <a:xfrm flipH="1">
            <a:off x="4634630" y="4214440"/>
            <a:ext cx="112734" cy="467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7DC3C1C-B4E9-4A5C-A2B0-DE04F9547701}"/>
              </a:ext>
            </a:extLst>
          </p:cNvPr>
          <p:cNvCxnSpPr/>
          <p:nvPr/>
        </p:nvCxnSpPr>
        <p:spPr>
          <a:xfrm flipH="1">
            <a:off x="7162592" y="4437599"/>
            <a:ext cx="365113" cy="2447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13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C634-EA60-4670-83B8-12BDF2717BC3}"/>
              </a:ext>
            </a:extLst>
          </p:cNvPr>
          <p:cNvSpPr>
            <a:spLocks noGrp="1"/>
          </p:cNvSpPr>
          <p:nvPr>
            <p:ph type="title"/>
          </p:nvPr>
        </p:nvSpPr>
        <p:spPr/>
        <p:txBody>
          <a:bodyPr/>
          <a:lstStyle/>
          <a:p>
            <a:r>
              <a:rPr lang="en-US" dirty="0"/>
              <a:t>SOLUTION 3 (cont’d): Total HB removed and replaced with turned drill steel</a:t>
            </a:r>
          </a:p>
        </p:txBody>
      </p:sp>
      <p:pic>
        <p:nvPicPr>
          <p:cNvPr id="4" name="Content Placeholder 3">
            <a:extLst>
              <a:ext uri="{FF2B5EF4-FFF2-40B4-BE49-F238E27FC236}">
                <a16:creationId xmlns:a16="http://schemas.microsoft.com/office/drawing/2014/main" id="{B042F062-330A-4CC3-A54D-CAF021F1149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62594" y="1764455"/>
            <a:ext cx="5435583" cy="33290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D60588-D288-4FD5-B369-C68AD1388E4C}"/>
              </a:ext>
            </a:extLst>
          </p:cNvPr>
          <p:cNvSpPr txBox="1"/>
          <p:nvPr/>
        </p:nvSpPr>
        <p:spPr>
          <a:xfrm>
            <a:off x="1897316" y="5167311"/>
            <a:ext cx="7766138" cy="646331"/>
          </a:xfrm>
          <a:prstGeom prst="rect">
            <a:avLst/>
          </a:prstGeom>
          <a:noFill/>
        </p:spPr>
        <p:txBody>
          <a:bodyPr wrap="square" rtlCol="0">
            <a:spAutoFit/>
          </a:bodyPr>
          <a:lstStyle/>
          <a:p>
            <a:r>
              <a:rPr lang="en-US" dirty="0"/>
              <a:t>Let HP/NST make more out of less by blowing off the hard band, applying mild steel and turning flush.  The short tong area is now converted to pure tong space </a:t>
            </a:r>
          </a:p>
        </p:txBody>
      </p:sp>
    </p:spTree>
    <p:extLst>
      <p:ext uri="{BB962C8B-B14F-4D97-AF65-F5344CB8AC3E}">
        <p14:creationId xmlns:p14="http://schemas.microsoft.com/office/powerpoint/2010/main" val="4243547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B7CB9-859F-4DAE-8821-40375FE720DB}"/>
              </a:ext>
            </a:extLst>
          </p:cNvPr>
          <p:cNvSpPr>
            <a:spLocks noGrp="1"/>
          </p:cNvSpPr>
          <p:nvPr>
            <p:ph type="title"/>
          </p:nvPr>
        </p:nvSpPr>
        <p:spPr/>
        <p:txBody>
          <a:bodyPr/>
          <a:lstStyle/>
          <a:p>
            <a:pPr algn="ctr"/>
            <a:r>
              <a:rPr lang="en-US" dirty="0"/>
              <a:t>HARD BAND BASICS</a:t>
            </a:r>
          </a:p>
        </p:txBody>
      </p:sp>
      <p:sp>
        <p:nvSpPr>
          <p:cNvPr id="3" name="Content Placeholder 2">
            <a:extLst>
              <a:ext uri="{FF2B5EF4-FFF2-40B4-BE49-F238E27FC236}">
                <a16:creationId xmlns:a16="http://schemas.microsoft.com/office/drawing/2014/main" id="{5E4D0214-EC75-4C18-9095-2BB4769767BC}"/>
              </a:ext>
            </a:extLst>
          </p:cNvPr>
          <p:cNvSpPr>
            <a:spLocks noGrp="1"/>
          </p:cNvSpPr>
          <p:nvPr>
            <p:ph idx="1"/>
          </p:nvPr>
        </p:nvSpPr>
        <p:spPr>
          <a:xfrm>
            <a:off x="838200" y="1825625"/>
            <a:ext cx="7153405" cy="4351338"/>
          </a:xfrm>
        </p:spPr>
        <p:txBody>
          <a:bodyPr/>
          <a:lstStyle/>
          <a:p>
            <a:pPr marL="0" indent="0">
              <a:buNone/>
            </a:pPr>
            <a:r>
              <a:rPr lang="en-US" dirty="0"/>
              <a:t>A quick overview about hard band is helpful  </a:t>
            </a:r>
          </a:p>
          <a:p>
            <a:pPr marL="0" indent="0">
              <a:buNone/>
            </a:pPr>
            <a:r>
              <a:rPr lang="en-US" dirty="0"/>
              <a:t>before jumping into causes and effects.  We’ll </a:t>
            </a:r>
          </a:p>
          <a:p>
            <a:pPr marL="0" indent="0">
              <a:buNone/>
            </a:pPr>
            <a:r>
              <a:rPr lang="en-US" dirty="0"/>
              <a:t>start with pictures and show the common </a:t>
            </a:r>
          </a:p>
          <a:p>
            <a:pPr marL="0" indent="0">
              <a:buNone/>
            </a:pPr>
            <a:r>
              <a:rPr lang="en-US" dirty="0"/>
              <a:t>methods and types applied onto tool joints.</a:t>
            </a:r>
          </a:p>
          <a:p>
            <a:pPr marL="0" indent="0">
              <a:buNone/>
            </a:pPr>
            <a:r>
              <a:rPr lang="en-US" dirty="0"/>
              <a:t>Hard band is typically applied in 1” bands…3 of </a:t>
            </a:r>
          </a:p>
          <a:p>
            <a:pPr marL="0" indent="0">
              <a:buNone/>
            </a:pPr>
            <a:r>
              <a:rPr lang="en-US" dirty="0"/>
              <a:t>them typically on top of box with 1” down the</a:t>
            </a:r>
          </a:p>
          <a:p>
            <a:pPr marL="0" indent="0">
              <a:buNone/>
            </a:pPr>
            <a:r>
              <a:rPr lang="en-US" dirty="0"/>
              <a:t>18 degree and 2” on top of the pin with ½” run</a:t>
            </a:r>
          </a:p>
          <a:p>
            <a:pPr marL="0" indent="0">
              <a:buNone/>
            </a:pPr>
            <a:r>
              <a:rPr lang="en-US" dirty="0"/>
              <a:t>down the 35 degree of the pin.</a:t>
            </a:r>
          </a:p>
        </p:txBody>
      </p:sp>
      <p:pic>
        <p:nvPicPr>
          <p:cNvPr id="4" name="Picture 3">
            <a:extLst>
              <a:ext uri="{FF2B5EF4-FFF2-40B4-BE49-F238E27FC236}">
                <a16:creationId xmlns:a16="http://schemas.microsoft.com/office/drawing/2014/main" id="{64D3E1E6-DCD6-4F7A-AB8F-9214E0908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296" y="1825625"/>
            <a:ext cx="3263504" cy="4012810"/>
          </a:xfrm>
          <a:prstGeom prst="rect">
            <a:avLst/>
          </a:prstGeom>
        </p:spPr>
      </p:pic>
    </p:spTree>
    <p:extLst>
      <p:ext uri="{BB962C8B-B14F-4D97-AF65-F5344CB8AC3E}">
        <p14:creationId xmlns:p14="http://schemas.microsoft.com/office/powerpoint/2010/main" val="150074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0078-41B8-4FCD-8D8C-60BDAE23F3D8}"/>
              </a:ext>
            </a:extLst>
          </p:cNvPr>
          <p:cNvSpPr>
            <a:spLocks noGrp="1"/>
          </p:cNvSpPr>
          <p:nvPr>
            <p:ph type="title"/>
          </p:nvPr>
        </p:nvSpPr>
        <p:spPr/>
        <p:txBody>
          <a:bodyPr/>
          <a:lstStyle/>
          <a:p>
            <a:r>
              <a:rPr lang="en-US" dirty="0"/>
              <a:t>POPULAR TECHNIQUES - 1</a:t>
            </a:r>
          </a:p>
        </p:txBody>
      </p:sp>
      <p:sp>
        <p:nvSpPr>
          <p:cNvPr id="3" name="Content Placeholder 2">
            <a:extLst>
              <a:ext uri="{FF2B5EF4-FFF2-40B4-BE49-F238E27FC236}">
                <a16:creationId xmlns:a16="http://schemas.microsoft.com/office/drawing/2014/main" id="{9BC80E1C-8A8B-408C-99CB-E058C0910BFA}"/>
              </a:ext>
            </a:extLst>
          </p:cNvPr>
          <p:cNvSpPr>
            <a:spLocks noGrp="1"/>
          </p:cNvSpPr>
          <p:nvPr>
            <p:ph idx="1"/>
          </p:nvPr>
        </p:nvSpPr>
        <p:spPr>
          <a:xfrm>
            <a:off x="838200" y="1825624"/>
            <a:ext cx="10515600" cy="5032375"/>
          </a:xfrm>
        </p:spPr>
        <p:txBody>
          <a:bodyPr>
            <a:normAutofit/>
          </a:bodyPr>
          <a:lstStyle/>
          <a:p>
            <a:r>
              <a:rPr lang="en-US" sz="1800" b="1" dirty="0"/>
              <a:t>Recessing / inlaid flush </a:t>
            </a:r>
            <a:r>
              <a:rPr lang="en-US" sz="1800" dirty="0"/>
              <a:t>– Inlaying requires turning 1/8” deep x 2” – 4” long recessed area on the tool joints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NOTE:  Hard band is applied only on the box end more often because there’s more room / tong space and it doubles as a protector for the pin tool joint when subject to abrasive drilling operations.</a:t>
            </a:r>
          </a:p>
          <a:p>
            <a:endParaRPr lang="en-US" sz="1800" dirty="0"/>
          </a:p>
        </p:txBody>
      </p:sp>
      <p:pic>
        <p:nvPicPr>
          <p:cNvPr id="4" name="Picture 3">
            <a:extLst>
              <a:ext uri="{FF2B5EF4-FFF2-40B4-BE49-F238E27FC236}">
                <a16:creationId xmlns:a16="http://schemas.microsoft.com/office/drawing/2014/main" id="{508D6F03-2159-4713-8FAD-131E3D6FD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551329"/>
            <a:ext cx="4008453" cy="3196445"/>
          </a:xfrm>
          <a:prstGeom prst="rect">
            <a:avLst/>
          </a:prstGeom>
        </p:spPr>
      </p:pic>
      <p:pic>
        <p:nvPicPr>
          <p:cNvPr id="5" name="Picture 4">
            <a:extLst>
              <a:ext uri="{FF2B5EF4-FFF2-40B4-BE49-F238E27FC236}">
                <a16:creationId xmlns:a16="http://schemas.microsoft.com/office/drawing/2014/main" id="{15AEC2BF-5810-46E1-8FC7-C42769945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451" y="2551330"/>
            <a:ext cx="5215060" cy="3196444"/>
          </a:xfrm>
          <a:prstGeom prst="rect">
            <a:avLst/>
          </a:prstGeom>
        </p:spPr>
      </p:pic>
    </p:spTree>
    <p:extLst>
      <p:ext uri="{BB962C8B-B14F-4D97-AF65-F5344CB8AC3E}">
        <p14:creationId xmlns:p14="http://schemas.microsoft.com/office/powerpoint/2010/main" val="503526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52FF-8B70-4775-A9EB-22585739CA75}"/>
              </a:ext>
            </a:extLst>
          </p:cNvPr>
          <p:cNvSpPr>
            <a:spLocks noGrp="1"/>
          </p:cNvSpPr>
          <p:nvPr>
            <p:ph type="title"/>
          </p:nvPr>
        </p:nvSpPr>
        <p:spPr/>
        <p:txBody>
          <a:bodyPr/>
          <a:lstStyle/>
          <a:p>
            <a:r>
              <a:rPr lang="en-US" dirty="0"/>
              <a:t>POPULAR TECHNIQUES - 2</a:t>
            </a:r>
          </a:p>
        </p:txBody>
      </p:sp>
      <p:sp>
        <p:nvSpPr>
          <p:cNvPr id="3" name="Content Placeholder 2">
            <a:extLst>
              <a:ext uri="{FF2B5EF4-FFF2-40B4-BE49-F238E27FC236}">
                <a16:creationId xmlns:a16="http://schemas.microsoft.com/office/drawing/2014/main" id="{225D05F7-F627-4D15-AC7F-69230782B704}"/>
              </a:ext>
            </a:extLst>
          </p:cNvPr>
          <p:cNvSpPr>
            <a:spLocks noGrp="1"/>
          </p:cNvSpPr>
          <p:nvPr>
            <p:ph idx="1"/>
          </p:nvPr>
        </p:nvSpPr>
        <p:spPr/>
        <p:txBody>
          <a:bodyPr/>
          <a:lstStyle/>
          <a:p>
            <a:r>
              <a:rPr lang="en-US" b="1" dirty="0"/>
              <a:t>Tied in or laid on top </a:t>
            </a:r>
            <a:r>
              <a:rPr lang="en-US" dirty="0"/>
              <a:t>- Tungsten can be laid directly on top of “drill steel,” tied in or laid on top of existing tungsten, however; chrome types are more sensitive to laying on top of tungsten and vs/</a:t>
            </a:r>
            <a:r>
              <a:rPr lang="en-US" dirty="0" err="1"/>
              <a:t>vrs</a:t>
            </a:r>
            <a:r>
              <a:rPr lang="en-US" dirty="0"/>
              <a:t>.  Sever cracking and / or chipping can occur due to lack of compatibility.  			       		        </a:t>
            </a:r>
            <a:r>
              <a:rPr lang="en-US" b="1" dirty="0"/>
              <a:t>Tied in</a:t>
            </a:r>
          </a:p>
          <a:p>
            <a:endParaRPr lang="en-US" dirty="0"/>
          </a:p>
        </p:txBody>
      </p:sp>
      <p:pic>
        <p:nvPicPr>
          <p:cNvPr id="4" name="Picture 3">
            <a:extLst>
              <a:ext uri="{FF2B5EF4-FFF2-40B4-BE49-F238E27FC236}">
                <a16:creationId xmlns:a16="http://schemas.microsoft.com/office/drawing/2014/main" id="{B06A59B1-B0C9-4FE6-9E30-E4169CD09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933" y="3912126"/>
            <a:ext cx="5052059" cy="2945874"/>
          </a:xfrm>
          <a:prstGeom prst="rect">
            <a:avLst/>
          </a:prstGeom>
        </p:spPr>
      </p:pic>
    </p:spTree>
    <p:extLst>
      <p:ext uri="{BB962C8B-B14F-4D97-AF65-F5344CB8AC3E}">
        <p14:creationId xmlns:p14="http://schemas.microsoft.com/office/powerpoint/2010/main" val="3448661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024A6-9358-42A3-AF5F-B5A4F4C11989}"/>
              </a:ext>
            </a:extLst>
          </p:cNvPr>
          <p:cNvSpPr>
            <a:spLocks noGrp="1"/>
          </p:cNvSpPr>
          <p:nvPr>
            <p:ph type="title"/>
          </p:nvPr>
        </p:nvSpPr>
        <p:spPr/>
        <p:txBody>
          <a:bodyPr/>
          <a:lstStyle/>
          <a:p>
            <a:pPr algn="ctr"/>
            <a:r>
              <a:rPr lang="en-US" dirty="0"/>
              <a:t>3 common images of hard band</a:t>
            </a:r>
          </a:p>
        </p:txBody>
      </p:sp>
      <p:sp>
        <p:nvSpPr>
          <p:cNvPr id="3" name="Content Placeholder 2">
            <a:extLst>
              <a:ext uri="{FF2B5EF4-FFF2-40B4-BE49-F238E27FC236}">
                <a16:creationId xmlns:a16="http://schemas.microsoft.com/office/drawing/2014/main" id="{C486AE10-4966-4A10-B0CF-5CCE4A82E21F}"/>
              </a:ext>
            </a:extLst>
          </p:cNvPr>
          <p:cNvSpPr>
            <a:spLocks noGrp="1"/>
          </p:cNvSpPr>
          <p:nvPr>
            <p:ph idx="1"/>
          </p:nvPr>
        </p:nvSpPr>
        <p:spPr>
          <a:xfrm>
            <a:off x="375781" y="1825625"/>
            <a:ext cx="10978019" cy="4351338"/>
          </a:xfrm>
        </p:spPr>
        <p:txBody>
          <a:bodyPr>
            <a:normAutofit/>
          </a:bodyPr>
          <a:lstStyle/>
          <a:p>
            <a:r>
              <a:rPr lang="en-US" sz="2400" dirty="0"/>
              <a:t>New tungsten appears grey and commonly known as “fine particle tungsten,” which attracts rust when left outdoors while most chrome base hard band is silver in color and stays that way until worn off. Several types of HB boast the term “casing friendly” because of the common abrasive characteristics of fine particle tungsten, however; coarse tungsten will become smooth over time in abrasive/ open-hole drilling conditions.   </a:t>
            </a:r>
          </a:p>
          <a:p>
            <a:pPr marL="0" indent="0">
              <a:buNone/>
            </a:pPr>
            <a:r>
              <a:rPr lang="en-US" sz="2400" dirty="0"/>
              <a:t> NEW COARSE TUNGSTEN           RUSTY COARSE TUNGSTEN	                 WORN CHROME</a:t>
            </a:r>
          </a:p>
        </p:txBody>
      </p:sp>
      <p:pic>
        <p:nvPicPr>
          <p:cNvPr id="5" name="Picture 4">
            <a:extLst>
              <a:ext uri="{FF2B5EF4-FFF2-40B4-BE49-F238E27FC236}">
                <a16:creationId xmlns:a16="http://schemas.microsoft.com/office/drawing/2014/main" id="{DD0F825E-6B60-42D1-8B05-91C5CCA70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0" y="4459266"/>
            <a:ext cx="3756747" cy="2260947"/>
          </a:xfrm>
          <a:prstGeom prst="rect">
            <a:avLst/>
          </a:prstGeom>
        </p:spPr>
      </p:pic>
      <p:pic>
        <p:nvPicPr>
          <p:cNvPr id="6" name="Picture 5">
            <a:extLst>
              <a:ext uri="{FF2B5EF4-FFF2-40B4-BE49-F238E27FC236}">
                <a16:creationId xmlns:a16="http://schemas.microsoft.com/office/drawing/2014/main" id="{74B7CE14-11D5-45D0-BA6F-7626124FC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557" y="4471792"/>
            <a:ext cx="3498398" cy="2260948"/>
          </a:xfrm>
          <a:prstGeom prst="rect">
            <a:avLst/>
          </a:prstGeom>
        </p:spPr>
      </p:pic>
      <p:pic>
        <p:nvPicPr>
          <p:cNvPr id="7" name="Picture 6">
            <a:extLst>
              <a:ext uri="{FF2B5EF4-FFF2-40B4-BE49-F238E27FC236}">
                <a16:creationId xmlns:a16="http://schemas.microsoft.com/office/drawing/2014/main" id="{D1DBB931-CEF8-45FC-A1E4-CC8DC5F3F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787" y="4471792"/>
            <a:ext cx="3756748" cy="2260948"/>
          </a:xfrm>
          <a:prstGeom prst="rect">
            <a:avLst/>
          </a:prstGeom>
        </p:spPr>
      </p:pic>
    </p:spTree>
    <p:extLst>
      <p:ext uri="{BB962C8B-B14F-4D97-AF65-F5344CB8AC3E}">
        <p14:creationId xmlns:p14="http://schemas.microsoft.com/office/powerpoint/2010/main" val="4133538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CA89-582A-4079-8830-F1507CEBBE50}"/>
              </a:ext>
            </a:extLst>
          </p:cNvPr>
          <p:cNvSpPr>
            <a:spLocks noGrp="1"/>
          </p:cNvSpPr>
          <p:nvPr>
            <p:ph type="title"/>
          </p:nvPr>
        </p:nvSpPr>
        <p:spPr/>
        <p:txBody>
          <a:bodyPr/>
          <a:lstStyle/>
          <a:p>
            <a:r>
              <a:rPr lang="en-US" dirty="0"/>
              <a:t>How to determine when hard band is present</a:t>
            </a:r>
          </a:p>
        </p:txBody>
      </p:sp>
      <p:sp>
        <p:nvSpPr>
          <p:cNvPr id="3" name="Content Placeholder 2">
            <a:extLst>
              <a:ext uri="{FF2B5EF4-FFF2-40B4-BE49-F238E27FC236}">
                <a16:creationId xmlns:a16="http://schemas.microsoft.com/office/drawing/2014/main" id="{80C9A3F0-593E-4C42-8498-9D886BEE6819}"/>
              </a:ext>
            </a:extLst>
          </p:cNvPr>
          <p:cNvSpPr>
            <a:spLocks noGrp="1"/>
          </p:cNvSpPr>
          <p:nvPr>
            <p:ph idx="1"/>
          </p:nvPr>
        </p:nvSpPr>
        <p:spPr/>
        <p:txBody>
          <a:bodyPr>
            <a:normAutofit fontScale="92500" lnSpcReduction="10000"/>
          </a:bodyPr>
          <a:lstStyle/>
          <a:p>
            <a:r>
              <a:rPr lang="en-US" dirty="0"/>
              <a:t>Occasionally, a contractor will run into the problem of determining if there’s hard band welded on the tool joint.  This issue comes up most of the time because there’s so much dirt and clay camouflaging the raw areas coming right out  the hole or rust settles on the joints… especially when it’s inlaid flush.  In order to determine the presence of hard band, it’s wise to brush the assumed area and look for varying colors in the material.  If there’s still no visual difference, going one step further with </a:t>
            </a:r>
            <a:r>
              <a:rPr lang="en-US" dirty="0" err="1"/>
              <a:t>sulphuric</a:t>
            </a:r>
            <a:r>
              <a:rPr lang="en-US" dirty="0"/>
              <a:t> acid might give a better indication.  For last resort, If there’s no acid available, a large metal file will work by trying to remove material and comparing how the file “bites” upon the two surfaces in question.  The file will slide freely if hard band is present and will bite  like it’s supposed to on the softer drill steel.  Fortunately, when the hard band is thin enough, the vices will actually bite through and grab the pipe without any issues. </a:t>
            </a:r>
          </a:p>
          <a:p>
            <a:endParaRPr lang="en-US" dirty="0"/>
          </a:p>
        </p:txBody>
      </p:sp>
    </p:spTree>
    <p:extLst>
      <p:ext uri="{BB962C8B-B14F-4D97-AF65-F5344CB8AC3E}">
        <p14:creationId xmlns:p14="http://schemas.microsoft.com/office/powerpoint/2010/main" val="592926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A762-7D09-4535-AC6F-A054B4DEBA59}"/>
              </a:ext>
            </a:extLst>
          </p:cNvPr>
          <p:cNvSpPr>
            <a:spLocks noGrp="1"/>
          </p:cNvSpPr>
          <p:nvPr>
            <p:ph type="title"/>
          </p:nvPr>
        </p:nvSpPr>
        <p:spPr>
          <a:xfrm>
            <a:off x="1877860" y="6264971"/>
            <a:ext cx="10515600" cy="400110"/>
          </a:xfrm>
        </p:spPr>
        <p:txBody>
          <a:bodyPr>
            <a:normAutofit fontScale="90000"/>
          </a:bodyPr>
          <a:lstStyle/>
          <a:p>
            <a:r>
              <a:rPr lang="en-US" dirty="0"/>
              <a:t>            	</a:t>
            </a:r>
            <a:r>
              <a:rPr lang="en-US" sz="3100" b="1" dirty="0"/>
              <a:t>Drill Steel	                  Existing HB</a:t>
            </a:r>
          </a:p>
        </p:txBody>
      </p:sp>
      <p:pic>
        <p:nvPicPr>
          <p:cNvPr id="4" name="Content Placeholder 7">
            <a:extLst>
              <a:ext uri="{FF2B5EF4-FFF2-40B4-BE49-F238E27FC236}">
                <a16:creationId xmlns:a16="http://schemas.microsoft.com/office/drawing/2014/main" id="{B0505572-AD27-4A63-B5F6-DE5CAA9CEE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5625" y="1825625"/>
            <a:ext cx="5280750" cy="4351338"/>
          </a:xfrm>
        </p:spPr>
      </p:pic>
      <p:sp>
        <p:nvSpPr>
          <p:cNvPr id="3" name="TextBox 2">
            <a:extLst>
              <a:ext uri="{FF2B5EF4-FFF2-40B4-BE49-F238E27FC236}">
                <a16:creationId xmlns:a16="http://schemas.microsoft.com/office/drawing/2014/main" id="{C5BEBA3F-B7A6-4BB5-8668-23F8E404B05B}"/>
              </a:ext>
            </a:extLst>
          </p:cNvPr>
          <p:cNvSpPr txBox="1"/>
          <p:nvPr/>
        </p:nvSpPr>
        <p:spPr>
          <a:xfrm>
            <a:off x="1320452" y="1337507"/>
            <a:ext cx="10033348" cy="400110"/>
          </a:xfrm>
          <a:prstGeom prst="rect">
            <a:avLst/>
          </a:prstGeom>
          <a:noFill/>
        </p:spPr>
        <p:txBody>
          <a:bodyPr wrap="square" rtlCol="0">
            <a:spAutoFit/>
          </a:bodyPr>
          <a:lstStyle/>
          <a:p>
            <a:r>
              <a:rPr lang="en-US" sz="2000" dirty="0" err="1"/>
              <a:t>Sulphuric</a:t>
            </a:r>
            <a:r>
              <a:rPr lang="en-US" sz="2000" dirty="0"/>
              <a:t> acid will indicate a slightly lighter test area for drill steel than the </a:t>
            </a:r>
            <a:r>
              <a:rPr lang="en-US" sz="2000" dirty="0" err="1"/>
              <a:t>hardbanded</a:t>
            </a:r>
            <a:r>
              <a:rPr lang="en-US" sz="2000" dirty="0"/>
              <a:t> area</a:t>
            </a:r>
          </a:p>
        </p:txBody>
      </p:sp>
      <p:sp>
        <p:nvSpPr>
          <p:cNvPr id="6" name="TextBox 5">
            <a:extLst>
              <a:ext uri="{FF2B5EF4-FFF2-40B4-BE49-F238E27FC236}">
                <a16:creationId xmlns:a16="http://schemas.microsoft.com/office/drawing/2014/main" id="{ECB04DEA-38DF-4429-8268-66F7C7FB9BA0}"/>
              </a:ext>
            </a:extLst>
          </p:cNvPr>
          <p:cNvSpPr txBox="1"/>
          <p:nvPr/>
        </p:nvSpPr>
        <p:spPr>
          <a:xfrm>
            <a:off x="4505194" y="521610"/>
            <a:ext cx="3181611" cy="923330"/>
          </a:xfrm>
          <a:prstGeom prst="rect">
            <a:avLst/>
          </a:prstGeom>
          <a:noFill/>
        </p:spPr>
        <p:txBody>
          <a:bodyPr wrap="square" rtlCol="0">
            <a:spAutoFit/>
          </a:bodyPr>
          <a:lstStyle/>
          <a:p>
            <a:r>
              <a:rPr lang="en-US" sz="5400" dirty="0"/>
              <a:t>ACID TEST</a:t>
            </a:r>
          </a:p>
        </p:txBody>
      </p:sp>
    </p:spTree>
    <p:extLst>
      <p:ext uri="{BB962C8B-B14F-4D97-AF65-F5344CB8AC3E}">
        <p14:creationId xmlns:p14="http://schemas.microsoft.com/office/powerpoint/2010/main" val="3554298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CBBE-ED72-4E7A-8874-99E446A66F00}"/>
              </a:ext>
            </a:extLst>
          </p:cNvPr>
          <p:cNvSpPr>
            <a:spLocks noGrp="1"/>
          </p:cNvSpPr>
          <p:nvPr>
            <p:ph type="title"/>
          </p:nvPr>
        </p:nvSpPr>
        <p:spPr/>
        <p:txBody>
          <a:bodyPr/>
          <a:lstStyle/>
          <a:p>
            <a:pPr algn="ctr"/>
            <a:r>
              <a:rPr lang="en-US" dirty="0"/>
              <a:t>Cause, Effects and Solutions </a:t>
            </a:r>
          </a:p>
        </p:txBody>
      </p:sp>
      <p:sp>
        <p:nvSpPr>
          <p:cNvPr id="3" name="Content Placeholder 2">
            <a:extLst>
              <a:ext uri="{FF2B5EF4-FFF2-40B4-BE49-F238E27FC236}">
                <a16:creationId xmlns:a16="http://schemas.microsoft.com/office/drawing/2014/main" id="{A4AE7666-3318-4268-8750-C16A1D1A6C00}"/>
              </a:ext>
            </a:extLst>
          </p:cNvPr>
          <p:cNvSpPr>
            <a:spLocks noGrp="1"/>
          </p:cNvSpPr>
          <p:nvPr>
            <p:ph idx="1"/>
          </p:nvPr>
        </p:nvSpPr>
        <p:spPr/>
        <p:txBody>
          <a:bodyPr/>
          <a:lstStyle/>
          <a:p>
            <a:r>
              <a:rPr lang="en-US" dirty="0"/>
              <a:t>Outside of HB wear prevention methods, the tool joints are whittled down due to open hole abrasion and high pressure vice clamping.  The driller’s ability to bite or handle make and break of connections is reduced due to wear of tool joints including lost length, angle wear, and thinning of material esp. on boxes. In addition to hostile conditions, the vices can actually crush or “egg” the circular shape, and gouge the OD of the boxes.  The crushing effect will also cause sever internal thread damage due to abnormal abrasion and pressure applied through the threads with repeated make up/break out operations.   </a:t>
            </a:r>
          </a:p>
          <a:p>
            <a:endParaRPr lang="en-US" dirty="0"/>
          </a:p>
        </p:txBody>
      </p:sp>
    </p:spTree>
    <p:extLst>
      <p:ext uri="{BB962C8B-B14F-4D97-AF65-F5344CB8AC3E}">
        <p14:creationId xmlns:p14="http://schemas.microsoft.com/office/powerpoint/2010/main" val="190659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6574-D271-454B-8242-8CED8773F26E}"/>
              </a:ext>
            </a:extLst>
          </p:cNvPr>
          <p:cNvSpPr>
            <a:spLocks noGrp="1"/>
          </p:cNvSpPr>
          <p:nvPr>
            <p:ph type="title"/>
          </p:nvPr>
        </p:nvSpPr>
        <p:spPr/>
        <p:txBody>
          <a:bodyPr/>
          <a:lstStyle/>
          <a:p>
            <a:pPr algn="ctr"/>
            <a:r>
              <a:rPr lang="en-US" dirty="0"/>
              <a:t>HANGUP 1: VICE / OVERTORQUE DAMAGE</a:t>
            </a:r>
            <a:br>
              <a:rPr lang="en-US" dirty="0"/>
            </a:br>
            <a:endParaRPr lang="en-US" dirty="0"/>
          </a:p>
        </p:txBody>
      </p:sp>
      <p:sp>
        <p:nvSpPr>
          <p:cNvPr id="3" name="Content Placeholder 2">
            <a:extLst>
              <a:ext uri="{FF2B5EF4-FFF2-40B4-BE49-F238E27FC236}">
                <a16:creationId xmlns:a16="http://schemas.microsoft.com/office/drawing/2014/main" id="{8DFF8156-8277-4110-BDE3-351EA0755B9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9EFB4F3-3FBE-4B31-8E75-C45C4EABD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601" y="1690688"/>
            <a:ext cx="7850797" cy="3958845"/>
          </a:xfrm>
          <a:prstGeom prst="rect">
            <a:avLst/>
          </a:prstGeom>
        </p:spPr>
      </p:pic>
    </p:spTree>
    <p:extLst>
      <p:ext uri="{BB962C8B-B14F-4D97-AF65-F5344CB8AC3E}">
        <p14:creationId xmlns:p14="http://schemas.microsoft.com/office/powerpoint/2010/main" val="3570641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10043</TotalTime>
  <Words>1072</Words>
  <Application>Microsoft Office PowerPoint</Application>
  <PresentationFormat>Widescreen</PresentationFormat>
  <Paragraphs>57</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HARD BAND HANGUPS   &amp;    SOLUTIONS</vt:lpstr>
      <vt:lpstr>HARD BAND BASICS</vt:lpstr>
      <vt:lpstr>POPULAR TECHNIQUES - 1</vt:lpstr>
      <vt:lpstr>POPULAR TECHNIQUES - 2</vt:lpstr>
      <vt:lpstr>3 common images of hard band</vt:lpstr>
      <vt:lpstr>How to determine when hard band is present</vt:lpstr>
      <vt:lpstr>             Drill Steel                   Existing HB</vt:lpstr>
      <vt:lpstr>Cause, Effects and Solutions </vt:lpstr>
      <vt:lpstr>HANGUP 1: VICE / OVERTORQUE DAMAGE </vt:lpstr>
      <vt:lpstr>HANGUP 2: OPEN HOLE / ABRASION DAMAGE  </vt:lpstr>
      <vt:lpstr>SOLUTION 1 &amp; 2: BUILD UP</vt:lpstr>
      <vt:lpstr>HANGUP 3: UNWANTED HARDBAND</vt:lpstr>
      <vt:lpstr>HANGUP 3 (cont’d): UNWANTED HARDBAND</vt:lpstr>
      <vt:lpstr> SOLUTION 3: Extra tong space added</vt:lpstr>
      <vt:lpstr>SOLUTION 3 (cont’d): Total HB removed and replaced with turned drill steel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 BAND HANGUPS AND SOLUTIONS</dc:title>
  <dc:creator>Jerry</dc:creator>
  <cp:lastModifiedBy>Jerry</cp:lastModifiedBy>
  <cp:revision>39</cp:revision>
  <dcterms:created xsi:type="dcterms:W3CDTF">2019-11-06T20:51:36Z</dcterms:created>
  <dcterms:modified xsi:type="dcterms:W3CDTF">2020-04-15T14:41:54Z</dcterms:modified>
</cp:coreProperties>
</file>